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436" r:id="rId3"/>
    <p:sldId id="438" r:id="rId4"/>
    <p:sldId id="435" r:id="rId5"/>
    <p:sldId id="434" r:id="rId6"/>
    <p:sldId id="299" r:id="rId7"/>
    <p:sldId id="432" r:id="rId8"/>
    <p:sldId id="419" r:id="rId9"/>
    <p:sldId id="440" r:id="rId10"/>
    <p:sldId id="439" r:id="rId11"/>
    <p:sldId id="441" r:id="rId12"/>
    <p:sldId id="29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125" d="100"/>
          <a:sy n="125" d="100"/>
        </p:scale>
        <p:origin x="-11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A5E1E-3D08-4D9A-9371-C6A8251F6C3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CFCF4-F71D-4CCC-BAD2-BBBE10A57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8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E7A1-ABCC-4B71-B2F1-04C3CB38D423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346-082B-4F02-843B-3701D8A7457D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8A-74B6-4E52-85DA-6DEA5A87A7A7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30F-7C56-4C83-8509-B4B2F601CA95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975A-2092-4C7C-99A5-192B5E2E9BB0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5302-4BB5-4EAD-8D26-C0673F71D4F3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69CE-E42F-4ECE-8C9B-8C590855B42D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BF01-32B8-4503-ABE9-2BED7E465212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23EF-F973-4FDA-9BC1-C0769D3C2AF8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DE8-D61E-4C65-87A0-1B79F1F27F1E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C6E-979B-4B75-92AB-10D9F75D5F0D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6B92-7C69-45A7-98E4-14ED6559B1C8}" type="datetime1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EE0B-BBA5-4FFB-8A59-D65631DC32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ro86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Дисциплина: Педагогика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512168"/>
          </a:xfrm>
        </p:spPr>
        <p:txBody>
          <a:bodyPr>
            <a:normAutofit fontScale="85000" lnSpcReduction="10000"/>
          </a:bodyPr>
          <a:lstStyle/>
          <a:p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Преподаватель: </a:t>
            </a:r>
          </a:p>
          <a:p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Бауэр Елена Александровна, </a:t>
            </a:r>
          </a:p>
          <a:p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канд.ист.наук, доцент кафедры педагогики и педагогического и социального образования (ауд.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305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Picture 2" descr="E:\ZOZULYA\_Брендбук НВГУ_2018 (все шаблоны)\2. Деловая документация\Электронная презентация\НВГУ\Слайды презентации\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88" y="0"/>
            <a:ext cx="9149788" cy="6858000"/>
          </a:xfrm>
          <a:prstGeom prst="rect">
            <a:avLst/>
          </a:prstGeom>
          <a:noFill/>
        </p:spPr>
      </p:pic>
      <p:sp>
        <p:nvSpPr>
          <p:cNvPr id="5" name="Подзаголовок 8"/>
          <p:cNvSpPr txBox="1">
            <a:spLocks/>
          </p:cNvSpPr>
          <p:nvPr/>
        </p:nvSpPr>
        <p:spPr>
          <a:xfrm>
            <a:off x="1559305" y="5085184"/>
            <a:ext cx="6019602" cy="1129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Бауэр Елена Александровна,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канд.ист.наук, доцент кафедры педагогики и педагогического и социального образования,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bauerea@yandex.ru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6" name="Подзаголовок 8"/>
          <p:cNvSpPr txBox="1">
            <a:spLocks/>
          </p:cNvSpPr>
          <p:nvPr/>
        </p:nvSpPr>
        <p:spPr>
          <a:xfrm>
            <a:off x="1571604" y="2357430"/>
            <a:ext cx="6400800" cy="194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Научно–методическое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lvl="0"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обеспечение социокультурной</a:t>
            </a:r>
          </a:p>
          <a:p>
            <a:pPr lvl="0"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адаптации и интеграции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lvl="0"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детей-мигрантов 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беженцев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79546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</a:pPr>
            <a:r>
              <a:rPr lang="ru-RU" sz="2200" b="1" dirty="0" smtClean="0">
                <a:solidFill>
                  <a:srgbClr val="0070C0"/>
                </a:solidFill>
              </a:rPr>
              <a:t>Мероприятия </a:t>
            </a:r>
            <a:r>
              <a:rPr lang="ru-RU" sz="2200" b="1" dirty="0">
                <a:solidFill>
                  <a:srgbClr val="0070C0"/>
                </a:solidFill>
              </a:rPr>
              <a:t>просветительского характера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 smtClean="0"/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/>
              <a:t>– </a:t>
            </a:r>
            <a:r>
              <a:rPr lang="ru-RU" sz="1400" i="1" dirty="0"/>
              <a:t>Университет педагогических </a:t>
            </a:r>
            <a:r>
              <a:rPr lang="ru-RU" sz="1400" i="1" dirty="0" smtClean="0"/>
              <a:t>знаний</a:t>
            </a:r>
            <a:r>
              <a:rPr lang="ru-RU" sz="1400" dirty="0" smtClean="0"/>
              <a:t>, что дает </a:t>
            </a:r>
            <a:r>
              <a:rPr lang="ru-RU" sz="1400" dirty="0"/>
              <a:t>возможность вооружить родителей основами педагогической культуры, познакомить с актуальными вопросами участия родителей в жизни школы с учетом контингента обучающихся класса и их родителей. </a:t>
            </a:r>
            <a:endParaRPr lang="ru-RU" sz="1400" dirty="0" smtClean="0"/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/>
              <a:t>– </a:t>
            </a:r>
            <a:r>
              <a:rPr lang="ru-RU" sz="1400" i="1" dirty="0"/>
              <a:t>Родительское собрание </a:t>
            </a:r>
            <a:r>
              <a:rPr lang="ru-RU" sz="1400" dirty="0"/>
              <a:t>не должно быть формой и местом решения текущих вопросов, оно должно быть </a:t>
            </a:r>
            <a:r>
              <a:rPr lang="ru-RU" sz="1400" dirty="0" smtClean="0"/>
              <a:t>тематическим. 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i="1" dirty="0" smtClean="0"/>
              <a:t>– </a:t>
            </a:r>
            <a:r>
              <a:rPr lang="ru-RU" sz="1400" i="1" dirty="0"/>
              <a:t>Родительские чтения </a:t>
            </a:r>
            <a:r>
              <a:rPr lang="ru-RU" sz="1400" dirty="0"/>
              <a:t>знакомят родителей с литературой различной тематики и проблематики и дают возможность принять участие в ее обсуждении. Родители определяют вопросы, которые, с их точки зрения, наиболее важны в обучении и воспитании детей, учитель подбирает литературу</a:t>
            </a:r>
            <a:r>
              <a:rPr lang="ru-RU" sz="1400" dirty="0" smtClean="0"/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i="1" dirty="0" smtClean="0"/>
              <a:t>– Родительский </a:t>
            </a:r>
            <a:r>
              <a:rPr lang="ru-RU" sz="1400" i="1" dirty="0"/>
              <a:t>клуб </a:t>
            </a:r>
            <a:r>
              <a:rPr lang="ru-RU" sz="1400" dirty="0"/>
              <a:t>проводится в форме систематических встреч, главным условием которых является соблюдение принципов добровольности и заинтересованности. </a:t>
            </a:r>
            <a:endParaRPr lang="ru-RU" sz="1400" dirty="0" smtClean="0"/>
          </a:p>
          <a:p>
            <a:pPr marL="0" indent="266700" algn="just">
              <a:buNone/>
            </a:pPr>
            <a:r>
              <a:rPr lang="ru-RU" sz="1400" dirty="0" smtClean="0"/>
              <a:t>– </a:t>
            </a:r>
            <a:r>
              <a:rPr lang="ru-RU" sz="1400" i="1" dirty="0"/>
              <a:t>Конференция</a:t>
            </a:r>
            <a:r>
              <a:rPr lang="ru-RU" sz="1400" dirty="0"/>
              <a:t> как форма работы позволяет расширить, углубить и закрепить знания по определенной теме, связанной с успешной адаптацией детей мигрантов. </a:t>
            </a:r>
            <a:endParaRPr lang="ru-RU" sz="1400" dirty="0" smtClean="0"/>
          </a:p>
          <a:p>
            <a:pPr marL="0" indent="266700" algn="just">
              <a:buNone/>
            </a:pPr>
            <a:r>
              <a:rPr lang="ru-RU" sz="1400" dirty="0" smtClean="0"/>
              <a:t>– </a:t>
            </a:r>
            <a:r>
              <a:rPr lang="ru-RU" sz="1400" i="1" dirty="0"/>
              <a:t>Практикум</a:t>
            </a:r>
            <a:r>
              <a:rPr lang="ru-RU" sz="1400" dirty="0"/>
              <a:t> является формой выработки у родителей умений по участию в процессе адаптации своих детей путем решения реальных ситуационных задач, связанных с жизнедеятельностью школы. </a:t>
            </a:r>
            <a:endParaRPr lang="ru-RU" sz="1400" dirty="0" smtClean="0"/>
          </a:p>
          <a:p>
            <a:pPr marL="0" indent="266700" algn="just">
              <a:buNone/>
            </a:pPr>
            <a:r>
              <a:rPr lang="ru-RU" sz="1400" dirty="0" smtClean="0"/>
              <a:t>– </a:t>
            </a:r>
            <a:r>
              <a:rPr lang="ru-RU" sz="1400" i="1" dirty="0"/>
              <a:t>Открытые уроки </a:t>
            </a:r>
            <a:r>
              <a:rPr lang="ru-RU" sz="1400" dirty="0"/>
              <a:t>знакомят родителей с содержанием учебного предмета, новыми программами, методикой преподавания. Такие уроки позволяют избежать конфликтов, которые могут быть вызваны незнанием родителей специфики преподаваемого учебного предмета. </a:t>
            </a:r>
            <a:endParaRPr lang="ru-RU" sz="1400" dirty="0" smtClean="0"/>
          </a:p>
          <a:p>
            <a:pPr marL="0" indent="266700" algn="just">
              <a:buNone/>
            </a:pPr>
            <a:r>
              <a:rPr lang="ru-RU" sz="1400" dirty="0" smtClean="0"/>
              <a:t>– </a:t>
            </a:r>
            <a:r>
              <a:rPr lang="ru-RU" sz="1400" i="1" dirty="0"/>
              <a:t>Индивидуальные тематические консультации </a:t>
            </a:r>
            <a:r>
              <a:rPr lang="ru-RU" sz="1400" dirty="0"/>
              <a:t>предоставляют возможность обмениваться информацией о реальных школьных проблемах, учебных трудностях детей и способствуют созданию хорошего контакта между родителями и учителем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45224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*</a:t>
            </a:r>
            <a:r>
              <a:rPr lang="ru-RU" sz="1400" dirty="0"/>
              <a:t> Методические рекомендации для педагогических работников образовательных организаций по разъяснению основ русской культуры детям мигрантов. – Ханты-Мансийск : Институт развития образования, 2021. </a:t>
            </a:r>
            <a:r>
              <a:rPr lang="ru-RU" sz="1400" dirty="0" smtClean="0"/>
              <a:t>с.16-18.</a:t>
            </a:r>
            <a:endParaRPr lang="ru-RU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79546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</a:pPr>
            <a:r>
              <a:rPr lang="ru-RU" sz="2200" b="1" dirty="0" smtClean="0">
                <a:solidFill>
                  <a:srgbClr val="0070C0"/>
                </a:solidFill>
              </a:rPr>
              <a:t>Литература, источники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 smtClean="0"/>
          </a:p>
          <a:p>
            <a:r>
              <a:rPr lang="ru-RU" sz="1400" dirty="0"/>
              <a:t>Виртуальная методическая площадка для педагогических работников образовательных организаций по разъяснению основ русской культуры детям </a:t>
            </a:r>
            <a:r>
              <a:rPr lang="ru-RU" sz="1400" dirty="0" smtClean="0"/>
              <a:t>мигрантов </a:t>
            </a:r>
            <a:r>
              <a:rPr lang="en-US" sz="1400" i="1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sz="1400" i="1" dirty="0">
                <a:solidFill>
                  <a:srgbClr val="0070C0"/>
                </a:solidFill>
                <a:hlinkClick r:id="rId2"/>
              </a:rPr>
              <a:t>iro86.ru</a:t>
            </a:r>
            <a:r>
              <a:rPr lang="ru-RU" sz="1400" i="1" dirty="0">
                <a:solidFill>
                  <a:srgbClr val="0070C0"/>
                </a:solidFill>
              </a:rPr>
              <a:t> </a:t>
            </a:r>
          </a:p>
          <a:p>
            <a:r>
              <a:rPr lang="ru-RU" sz="1400" dirty="0" smtClean="0"/>
              <a:t>Методическое </a:t>
            </a:r>
            <a:r>
              <a:rPr lang="ru-RU" sz="1400" dirty="0"/>
              <a:t>руководство по языковой и социокультурной адаптации детей мигрантов и учащихся </a:t>
            </a:r>
            <a:r>
              <a:rPr lang="ru-RU" sz="1400" dirty="0" smtClean="0"/>
              <a:t>в полиэтнических </a:t>
            </a:r>
            <a:r>
              <a:rPr lang="ru-RU" sz="1400" dirty="0"/>
              <a:t>регионах </a:t>
            </a:r>
            <a:r>
              <a:rPr lang="ru-RU" sz="1400" dirty="0" smtClean="0"/>
              <a:t>России. </a:t>
            </a:r>
            <a:r>
              <a:rPr lang="ru-RU" sz="1400" dirty="0"/>
              <a:t>А</a:t>
            </a:r>
            <a:r>
              <a:rPr lang="ru-RU" sz="1400" dirty="0" smtClean="0"/>
              <a:t>вт</a:t>
            </a:r>
            <a:r>
              <a:rPr lang="ru-RU" sz="1400" dirty="0"/>
              <a:t>.-сост. Т. А. </a:t>
            </a:r>
            <a:r>
              <a:rPr lang="ru-RU" sz="1400" dirty="0" err="1"/>
              <a:t>Шорина</a:t>
            </a:r>
            <a:r>
              <a:rPr lang="ru-RU" sz="1400" dirty="0"/>
              <a:t> ; Российский </a:t>
            </a:r>
            <a:r>
              <a:rPr lang="ru-RU" sz="1400" dirty="0" smtClean="0"/>
              <a:t>государственный университет </a:t>
            </a:r>
            <a:r>
              <a:rPr lang="ru-RU" sz="1400" dirty="0"/>
              <a:t>им</a:t>
            </a:r>
            <a:r>
              <a:rPr lang="ru-RU" sz="1400" dirty="0" smtClean="0"/>
              <a:t>. А</a:t>
            </a:r>
            <a:r>
              <a:rPr lang="ru-RU" sz="1400" dirty="0"/>
              <a:t>. И. Герцена. — Санкт-Петербург : Изд-во РГПУ им. А. И. Герцена, 2021 — 120 с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Касенова</a:t>
            </a:r>
            <a:r>
              <a:rPr lang="ru-RU" sz="1400" dirty="0" smtClean="0"/>
              <a:t> </a:t>
            </a:r>
            <a:r>
              <a:rPr lang="ru-RU" sz="1400" dirty="0"/>
              <a:t>Н. Н. </a:t>
            </a:r>
            <a:r>
              <a:rPr lang="ru-RU" sz="1400" dirty="0" smtClean="0"/>
              <a:t>Работа </a:t>
            </a:r>
            <a:r>
              <a:rPr lang="ru-RU" sz="1400" dirty="0"/>
              <a:t>с детьми мигрантов в образовательных организациях : </a:t>
            </a:r>
            <a:r>
              <a:rPr lang="ru-RU" sz="1400" dirty="0" smtClean="0"/>
              <a:t>учебно-методическое пособие, </a:t>
            </a:r>
            <a:r>
              <a:rPr lang="ru-RU" sz="1400" dirty="0" err="1"/>
              <a:t>Новосиб</a:t>
            </a:r>
            <a:r>
              <a:rPr lang="ru-RU" sz="1400" dirty="0"/>
              <a:t>. гос. </a:t>
            </a:r>
            <a:r>
              <a:rPr lang="ru-RU" sz="1400" dirty="0" err="1"/>
              <a:t>пед</a:t>
            </a:r>
            <a:r>
              <a:rPr lang="ru-RU" sz="1400" dirty="0"/>
              <a:t>. ун-т, </a:t>
            </a:r>
            <a:r>
              <a:rPr lang="ru-RU" sz="1400" dirty="0" err="1"/>
              <a:t>Новосиб</a:t>
            </a:r>
            <a:r>
              <a:rPr lang="ru-RU" sz="1400" dirty="0"/>
              <a:t>. регион. общ. орг. «Узбекско-русский </a:t>
            </a:r>
            <a:r>
              <a:rPr lang="ru-RU" sz="1400" dirty="0" smtClean="0"/>
              <a:t>национально-культурный </a:t>
            </a:r>
            <a:r>
              <a:rPr lang="ru-RU" sz="1400" dirty="0"/>
              <a:t>центр». – Новосибирск: Изд-во НГПУ, 2020. – 198 с. </a:t>
            </a:r>
            <a:r>
              <a:rPr lang="ru-RU" sz="1400" i="1" dirty="0" smtClean="0">
                <a:solidFill>
                  <a:srgbClr val="0070C0"/>
                </a:solidFill>
              </a:rPr>
              <a:t>(модель сопровождения детей </a:t>
            </a:r>
            <a:r>
              <a:rPr lang="ru-RU" sz="1400" i="1" dirty="0">
                <a:solidFill>
                  <a:srgbClr val="0070C0"/>
                </a:solidFill>
              </a:rPr>
              <a:t>мигрантов в начальной </a:t>
            </a:r>
            <a:r>
              <a:rPr lang="ru-RU" sz="1400" i="1" dirty="0" smtClean="0">
                <a:solidFill>
                  <a:srgbClr val="0070C0"/>
                </a:solidFill>
              </a:rPr>
              <a:t>школе; принципы </a:t>
            </a:r>
            <a:r>
              <a:rPr lang="ru-RU" sz="1400" i="1" dirty="0">
                <a:solidFill>
                  <a:srgbClr val="0070C0"/>
                </a:solidFill>
              </a:rPr>
              <a:t>и методы обучения русскому языку как </a:t>
            </a:r>
            <a:r>
              <a:rPr lang="ru-RU" sz="1400" i="1" dirty="0" smtClean="0">
                <a:solidFill>
                  <a:srgbClr val="0070C0"/>
                </a:solidFill>
              </a:rPr>
              <a:t>неродному)</a:t>
            </a:r>
          </a:p>
          <a:p>
            <a:r>
              <a:rPr lang="ru-RU" sz="1400" dirty="0"/>
              <a:t>Специфика обучения и социально-культурной адаптации детей иностранных граждан, обучающихся в общеобразовательных организациях на территории региона: методические рекомендации / сост. Е. И. </a:t>
            </a:r>
            <a:r>
              <a:rPr lang="ru-RU" sz="1400" dirty="0" smtClean="0"/>
              <a:t>Минаева. </a:t>
            </a:r>
            <a:r>
              <a:rPr lang="ru-RU" sz="1400" dirty="0"/>
              <a:t>– Ханты-Мансийск : Институт развития образования, 2020. – 48 </a:t>
            </a:r>
            <a:r>
              <a:rPr lang="ru-RU" sz="1400" dirty="0" smtClean="0"/>
              <a:t>с</a:t>
            </a:r>
            <a:r>
              <a:rPr lang="ru-RU" sz="1400" dirty="0"/>
              <a:t>. </a:t>
            </a:r>
            <a:r>
              <a:rPr lang="ru-RU" sz="1400" i="1" dirty="0">
                <a:solidFill>
                  <a:srgbClr val="0070C0"/>
                </a:solidFill>
              </a:rPr>
              <a:t>(комплекс адаптационных мероприятий, </a:t>
            </a:r>
            <a:r>
              <a:rPr lang="ru-RU" sz="1400" i="1" dirty="0" smtClean="0">
                <a:solidFill>
                  <a:srgbClr val="0070C0"/>
                </a:solidFill>
              </a:rPr>
              <a:t>структура </a:t>
            </a:r>
            <a:r>
              <a:rPr lang="ru-RU" sz="1400" i="1" dirty="0">
                <a:solidFill>
                  <a:srgbClr val="0070C0"/>
                </a:solidFill>
              </a:rPr>
              <a:t>индивидуального образовательного маршрута </a:t>
            </a:r>
            <a:r>
              <a:rPr lang="ru-RU" sz="1400" i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ru-RU" sz="1400" dirty="0"/>
              <a:t>Методические рекомендации для педагогических работников образовательных организаций по разъяснению основ русской культуры детям </a:t>
            </a:r>
            <a:r>
              <a:rPr lang="ru-RU" sz="1400" dirty="0" smtClean="0"/>
              <a:t>мигрантов. </a:t>
            </a:r>
            <a:r>
              <a:rPr lang="ru-RU" sz="1400" dirty="0"/>
              <a:t>– </a:t>
            </a:r>
            <a:r>
              <a:rPr lang="ru-RU" sz="1400" dirty="0" smtClean="0"/>
              <a:t>Ханты-Мансийск </a:t>
            </a:r>
            <a:r>
              <a:rPr lang="ru-RU" sz="1400" dirty="0"/>
              <a:t>: Институт развития образования, 2021. – 28 с</a:t>
            </a:r>
            <a:r>
              <a:rPr lang="ru-RU" sz="1400" i="1" dirty="0" smtClean="0">
                <a:solidFill>
                  <a:srgbClr val="0070C0"/>
                </a:solidFill>
              </a:rPr>
              <a:t>.(рекомендации </a:t>
            </a:r>
            <a:r>
              <a:rPr lang="ru-RU" sz="1400" i="1" dirty="0">
                <a:solidFill>
                  <a:srgbClr val="0070C0"/>
                </a:solidFill>
              </a:rPr>
              <a:t>по взаимодействию с родителями)</a:t>
            </a:r>
          </a:p>
          <a:p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572560" cy="6926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Успехов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в профессиональной деятельности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</a:t>
            </a:r>
            <a:r>
              <a:rPr lang="ru-RU" sz="2800" b="1" dirty="0">
                <a:solidFill>
                  <a:srgbClr val="0070C0"/>
                </a:solidFill>
              </a:rPr>
              <a:t>процессе социокультурной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адаптации и интеграции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детей мигрантов и беженцев!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>
                <a:solidFill>
                  <a:srgbClr val="0070C0"/>
                </a:solidFill>
              </a:rPr>
              <a:t>Численность </a:t>
            </a:r>
            <a:r>
              <a:rPr lang="ru-RU" sz="2700" b="1" dirty="0" smtClean="0">
                <a:solidFill>
                  <a:srgbClr val="0070C0"/>
                </a:solidFill>
              </a:rPr>
              <a:t>беженцев на 01 января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07280"/>
              </p:ext>
            </p:extLst>
          </p:nvPr>
        </p:nvGraphicFramePr>
        <p:xfrm>
          <a:off x="179512" y="980728"/>
          <a:ext cx="4104456" cy="3701099"/>
        </p:xfrm>
        <a:graphic>
          <a:graphicData uri="http://schemas.openxmlformats.org/drawingml/2006/table">
            <a:tbl>
              <a:tblPr/>
              <a:tblGrid>
                <a:gridCol w="2251473"/>
                <a:gridCol w="617661"/>
                <a:gridCol w="617661"/>
                <a:gridCol w="617661"/>
              </a:tblGrid>
              <a:tr h="2611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03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из них ранее постоянно проживали на территории: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Абхазии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Афганистана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Украины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Грузии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Казахстана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Киргизии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Латвии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Литвы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Республики Молдова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других государств или территория не указана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7152" y="908720"/>
            <a:ext cx="4215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Б</a:t>
            </a:r>
            <a:r>
              <a:rPr lang="ru-RU" sz="1500" b="1" dirty="0" smtClean="0"/>
              <a:t>еженец </a:t>
            </a:r>
            <a:r>
              <a:rPr lang="ru-RU" sz="1500" dirty="0"/>
              <a:t>- это лицо, которое </a:t>
            </a:r>
            <a:r>
              <a:rPr lang="ru-RU" sz="1500" u="sng" dirty="0"/>
              <a:t>не является гражданином Российской Федерации </a:t>
            </a:r>
            <a:r>
              <a:rPr lang="ru-RU" sz="1500" dirty="0"/>
              <a:t>и которое в силу вполне обоснованных опасений стать жертвой преследований по признаку расы, вероисповедания, гражданства, национальности, принадлежности к определенной социальной группе или политических убеждений </a:t>
            </a:r>
            <a:r>
              <a:rPr lang="ru-RU" sz="1500" u="sng" dirty="0"/>
              <a:t>находится вне страны своей гражданской принадлежности и не может пользоваться защитой этой страны </a:t>
            </a:r>
            <a:r>
              <a:rPr lang="ru-RU" sz="1500" dirty="0"/>
              <a:t>или не желает пользоваться такой защитой вследствие таких опасений; или, не имея определенного гражданства и находясь вне страны своего прежнего обычного местожительства в результате подобных событий, не может или не желает вернуться в нее вследствие таких </a:t>
            </a:r>
            <a:r>
              <a:rPr lang="ru-RU" sz="1500" dirty="0" smtClean="0"/>
              <a:t>опасений.</a:t>
            </a:r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7152" y="4895314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Федеральный закон от 19.02.1993 </a:t>
            </a:r>
            <a:r>
              <a:rPr lang="ru-RU" sz="1400" b="1" dirty="0" smtClean="0"/>
              <a:t>№ </a:t>
            </a:r>
            <a:r>
              <a:rPr lang="ru-RU" sz="1400" b="1" dirty="0"/>
              <a:t>4528-1 </a:t>
            </a:r>
            <a:r>
              <a:rPr lang="ru-RU" sz="1400" b="1" dirty="0" smtClean="0"/>
              <a:t>"О </a:t>
            </a:r>
            <a:r>
              <a:rPr lang="ru-RU" sz="1400" b="1" dirty="0"/>
              <a:t>беженцах"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740" y="482081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*</a:t>
            </a:r>
            <a:r>
              <a:rPr lang="ru-RU" sz="1400" dirty="0" smtClean="0"/>
              <a:t>Федеральная </a:t>
            </a:r>
            <a:r>
              <a:rPr lang="ru-RU" sz="1400" dirty="0"/>
              <a:t>служба</a:t>
            </a:r>
          </a:p>
          <a:p>
            <a:r>
              <a:rPr lang="ru-RU" sz="1400" dirty="0"/>
              <a:t>государственной статистики</a:t>
            </a:r>
          </a:p>
        </p:txBody>
      </p:sp>
    </p:spTree>
    <p:extLst>
      <p:ext uri="{BB962C8B-B14F-4D97-AF65-F5344CB8AC3E}">
        <p14:creationId xmlns:p14="http://schemas.microsoft.com/office/powerpoint/2010/main" val="18058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>
                <a:solidFill>
                  <a:srgbClr val="0070C0"/>
                </a:solidFill>
              </a:rPr>
              <a:t>Численность </a:t>
            </a:r>
            <a:r>
              <a:rPr lang="ru-RU" sz="2700" b="1" dirty="0" smtClean="0">
                <a:solidFill>
                  <a:srgbClr val="0070C0"/>
                </a:solidFill>
              </a:rPr>
              <a:t>лиц, получивших временное убежище на 01 января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000954"/>
              </p:ext>
            </p:extLst>
          </p:nvPr>
        </p:nvGraphicFramePr>
        <p:xfrm>
          <a:off x="179512" y="1196752"/>
          <a:ext cx="4104456" cy="3352937"/>
        </p:xfrm>
        <a:graphic>
          <a:graphicData uri="http://schemas.openxmlformats.org/drawingml/2006/table">
            <a:tbl>
              <a:tblPr/>
              <a:tblGrid>
                <a:gridCol w="2251473"/>
                <a:gridCol w="617661"/>
                <a:gridCol w="617661"/>
                <a:gridCol w="617661"/>
              </a:tblGrid>
              <a:tr h="2611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03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из них ранее постоянно проживали на территории: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Украины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Афганистана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Сирии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Грузии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Казахстана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Таджикистана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Туркмении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 Узбекистана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других государств или территория не указана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7152" y="1092398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</a:t>
            </a:r>
            <a:r>
              <a:rPr lang="ru-RU" sz="1600" b="1" dirty="0" smtClean="0"/>
              <a:t>ременное </a:t>
            </a:r>
            <a:r>
              <a:rPr lang="ru-RU" sz="1600" b="1" dirty="0"/>
              <a:t>убежище </a:t>
            </a:r>
            <a:r>
              <a:rPr lang="ru-RU" sz="1600" dirty="0"/>
              <a:t>- это возможность иностранного гражданина или лица без гражданства временно пребывать на территории Российской Федерации</a:t>
            </a:r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348880"/>
            <a:ext cx="356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Закон РФ от 19.02.1993 </a:t>
            </a:r>
            <a:r>
              <a:rPr lang="ru-RU" sz="1400" b="1" dirty="0" smtClean="0"/>
              <a:t>№ </a:t>
            </a:r>
            <a:r>
              <a:rPr lang="ru-RU" sz="1400" b="1" dirty="0"/>
              <a:t>4530-1 </a:t>
            </a:r>
            <a:endParaRPr lang="ru-RU" sz="1400" b="1" dirty="0" smtClean="0"/>
          </a:p>
          <a:p>
            <a:r>
              <a:rPr lang="ru-RU" sz="1400" b="1" dirty="0" smtClean="0"/>
              <a:t>"</a:t>
            </a:r>
            <a:r>
              <a:rPr lang="ru-RU" sz="1400" b="1" dirty="0"/>
              <a:t>О вынужденных переселенцах"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740" y="482081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*</a:t>
            </a:r>
            <a:r>
              <a:rPr lang="ru-RU" sz="1400" dirty="0" smtClean="0"/>
              <a:t>Федеральная </a:t>
            </a:r>
            <a:r>
              <a:rPr lang="ru-RU" sz="1400" dirty="0"/>
              <a:t>служба</a:t>
            </a:r>
          </a:p>
          <a:p>
            <a:r>
              <a:rPr lang="ru-RU" sz="1400" dirty="0"/>
              <a:t>государственной статистики</a:t>
            </a:r>
          </a:p>
        </p:txBody>
      </p:sp>
    </p:spTree>
    <p:extLst>
      <p:ext uri="{BB962C8B-B14F-4D97-AF65-F5344CB8AC3E}">
        <p14:creationId xmlns:p14="http://schemas.microsoft.com/office/powerpoint/2010/main" val="37163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solidFill>
                  <a:srgbClr val="0070C0"/>
                </a:solidFill>
              </a:rPr>
              <a:t>Изменение численности населения России по вариантам прогноза. Миграционный прирост, тысяч человек*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0712" y="55902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*</a:t>
            </a:r>
            <a:r>
              <a:rPr lang="ru-RU" sz="1400" dirty="0" smtClean="0"/>
              <a:t>Федеральная служба государственной </a:t>
            </a:r>
            <a:r>
              <a:rPr lang="ru-RU" sz="1400" dirty="0"/>
              <a:t>статистики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8051"/>
              </p:ext>
            </p:extLst>
          </p:nvPr>
        </p:nvGraphicFramePr>
        <p:xfrm>
          <a:off x="1331640" y="764704"/>
          <a:ext cx="6096000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Годы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Низкий вариант прогноза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Средний вариант прогноза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Высокий вариант прогноза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129,9 </a:t>
                      </a:r>
                      <a:endParaRPr lang="ru-RU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346,7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351,8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355,8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358,8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2025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361,8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2026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364,7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2027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367,8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2028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370,7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2029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373,9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/>
                        </a:rPr>
                        <a:t>2030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376,8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4211960" y="2420888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164288" y="2420888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96136" y="2417088"/>
            <a:ext cx="0" cy="2796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80112" y="2429272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>
                <a:solidFill>
                  <a:srgbClr val="0070C0"/>
                </a:solidFill>
              </a:rPr>
              <a:t>Ч</a:t>
            </a:r>
            <a:r>
              <a:rPr lang="ru-RU" sz="2700" b="1" dirty="0" smtClean="0">
                <a:solidFill>
                  <a:srgbClr val="0070C0"/>
                </a:solidFill>
              </a:rPr>
              <a:t>исленность мигрантов моложе трудоспособного возраста 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(до 16 лет), ХМАО-Югра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61967"/>
              </p:ext>
            </p:extLst>
          </p:nvPr>
        </p:nvGraphicFramePr>
        <p:xfrm>
          <a:off x="2339752" y="1052736"/>
          <a:ext cx="4392488" cy="504056"/>
        </p:xfrm>
        <a:graphic>
          <a:graphicData uri="http://schemas.openxmlformats.org/drawingml/2006/table">
            <a:tbl>
              <a:tblPr/>
              <a:tblGrid>
                <a:gridCol w="1224136"/>
                <a:gridCol w="720080"/>
                <a:gridCol w="648072"/>
                <a:gridCol w="864096"/>
                <a:gridCol w="936104"/>
              </a:tblGrid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2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9752" y="2564904"/>
            <a:ext cx="4287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Мигра́нты</a:t>
            </a:r>
            <a:r>
              <a:rPr lang="ru-RU" sz="1600" dirty="0"/>
              <a:t> (от лат. </a:t>
            </a:r>
            <a:r>
              <a:rPr lang="ru-RU" sz="1600" dirty="0" err="1"/>
              <a:t>migrans</a:t>
            </a:r>
            <a:r>
              <a:rPr lang="ru-RU" sz="1600" dirty="0"/>
              <a:t>, </a:t>
            </a:r>
            <a:r>
              <a:rPr lang="ru-RU" sz="1600" dirty="0" err="1" smtClean="0"/>
              <a:t>migrantis</a:t>
            </a:r>
            <a:r>
              <a:rPr lang="ru-RU" sz="1600" dirty="0"/>
              <a:t> – </a:t>
            </a:r>
            <a:endParaRPr lang="ru-RU" sz="1600" dirty="0" smtClean="0"/>
          </a:p>
          <a:p>
            <a:r>
              <a:rPr lang="ru-RU" sz="1600" dirty="0" smtClean="0"/>
              <a:t>пе­ре­се­ляю­щий­ся</a:t>
            </a:r>
            <a:r>
              <a:rPr lang="ru-RU" sz="1600" dirty="0"/>
              <a:t>), ли­ца, про­жи­ваю­щие </a:t>
            </a:r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/>
              <a:t>за­кон­ных ос­но­ва­ни­ях в го­су­дар­ст­ве, </a:t>
            </a:r>
            <a:endParaRPr lang="ru-RU" sz="1600" dirty="0" smtClean="0"/>
          </a:p>
          <a:p>
            <a:r>
              <a:rPr lang="ru-RU" sz="1600" dirty="0" smtClean="0"/>
              <a:t>гра­ж­да­на­ми </a:t>
            </a:r>
            <a:r>
              <a:rPr lang="ru-RU" sz="1600" dirty="0"/>
              <a:t>ко­то­ро­го они не яв­ля­ют­ся. </a:t>
            </a:r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861048"/>
            <a:ext cx="3563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Большая российская энциклопедия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1544" y="15567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*</a:t>
            </a:r>
            <a:r>
              <a:rPr lang="ru-RU" sz="1400" dirty="0" smtClean="0"/>
              <a:t>Федеральная </a:t>
            </a:r>
            <a:r>
              <a:rPr lang="ru-RU" sz="1400" dirty="0"/>
              <a:t>служба</a:t>
            </a:r>
          </a:p>
          <a:p>
            <a:r>
              <a:rPr lang="ru-RU" sz="1400" dirty="0"/>
              <a:t>государственной статистики</a:t>
            </a:r>
          </a:p>
        </p:txBody>
      </p:sp>
    </p:spTree>
    <p:extLst>
      <p:ext uri="{BB962C8B-B14F-4D97-AF65-F5344CB8AC3E}">
        <p14:creationId xmlns:p14="http://schemas.microsoft.com/office/powerpoint/2010/main" val="17169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70C0"/>
                </a:solidFill>
              </a:rPr>
              <a:t>Исследования, посвященные региональным особенностям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миграционных и адаптационных процессов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321058"/>
              </p:ext>
            </p:extLst>
          </p:nvPr>
        </p:nvGraphicFramePr>
        <p:xfrm>
          <a:off x="179512" y="1988840"/>
          <a:ext cx="8712968" cy="37035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6064"/>
                <a:gridCol w="5112568"/>
                <a:gridCol w="302433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</a:p>
                    <a:p>
                      <a:pPr algn="ctr"/>
                      <a:r>
                        <a:rPr lang="ru-RU" sz="1200" dirty="0" smtClean="0"/>
                        <a:t>п/п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ФИО исследователя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</a:t>
                      </a:r>
                      <a:endParaRPr lang="ru-RU" dirty="0"/>
                    </a:p>
                  </a:txBody>
                  <a:tcPr/>
                </a:tc>
              </a:tr>
              <a:tr h="712285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Т.Д. Иванова, Ж.А. Зайончковская, С.К.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Олимова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Ф.С.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Холбобоев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И.В.Следзевский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Е.А. Омельченко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Центральная Россия и Москва </a:t>
                      </a:r>
                      <a:endParaRPr lang="ru-RU" dirty="0"/>
                    </a:p>
                  </a:txBody>
                  <a:tcPr/>
                </a:tc>
              </a:tr>
              <a:tr h="421707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Н.Н. Кобозева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Ставропольский край</a:t>
                      </a:r>
                      <a:endParaRPr lang="ru-RU" dirty="0"/>
                    </a:p>
                  </a:txBody>
                  <a:tcPr/>
                </a:tc>
              </a:tr>
              <a:tr h="421707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Е.А.Назарова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Краснодарский край </a:t>
                      </a:r>
                      <a:endParaRPr lang="ru-RU" dirty="0"/>
                    </a:p>
                  </a:txBody>
                  <a:tcPr/>
                </a:tc>
              </a:tr>
              <a:tr h="421707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Е.Н. </a:t>
                      </a:r>
                      <a:r>
                        <a:rPr lang="ru-RU" dirty="0" err="1" smtClean="0"/>
                        <a:t>Асриева</a:t>
                      </a:r>
                      <a:r>
                        <a:rPr lang="ru-RU" dirty="0" smtClean="0"/>
                        <a:t>, М.Б. </a:t>
                      </a:r>
                      <a:r>
                        <a:rPr lang="ru-RU" dirty="0" err="1" smtClean="0"/>
                        <a:t>Беджанов</a:t>
                      </a:r>
                      <a:r>
                        <a:rPr lang="ru-RU" dirty="0" smtClean="0"/>
                        <a:t>, О.М. Цветков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Северный Кавказ</a:t>
                      </a:r>
                      <a:endParaRPr lang="ru-RU" dirty="0"/>
                    </a:p>
                  </a:txBody>
                  <a:tcPr/>
                </a:tc>
              </a:tr>
              <a:tr h="421707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Г.С.Денисова</a:t>
                      </a:r>
                      <a:r>
                        <a:rPr lang="ru-RU" dirty="0" smtClean="0"/>
                        <a:t>, А.Ю. </a:t>
                      </a:r>
                      <a:r>
                        <a:rPr lang="ru-RU" dirty="0" err="1" smtClean="0"/>
                        <a:t>Коркмазов</a:t>
                      </a:r>
                      <a:r>
                        <a:rPr lang="ru-RU" dirty="0" smtClean="0"/>
                        <a:t>, Л.Л. </a:t>
                      </a:r>
                      <a:r>
                        <a:rPr lang="ru-RU" dirty="0" err="1" smtClean="0"/>
                        <a:t>Хоперская</a:t>
                      </a:r>
                      <a:r>
                        <a:rPr lang="ru-RU" dirty="0" smtClean="0"/>
                        <a:t>, В.М. Юрский, В.А. Тишков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контекст </a:t>
                      </a:r>
                      <a:r>
                        <a:rPr lang="ru-RU" sz="1600" dirty="0" err="1" smtClean="0"/>
                        <a:t>общерегионального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развития и компаративистского подхода к анализу конкретных ситуаций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302512"/>
            <a:ext cx="8640960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Интерес ученых к проблеме социокультурной адаптации мигрантов впервые обозначился на рубеже XX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70C0"/>
                </a:solidFill>
              </a:rPr>
              <a:t>Исследования, </a:t>
            </a:r>
            <a:r>
              <a:rPr lang="ru-RU" sz="2700" b="1" dirty="0">
                <a:solidFill>
                  <a:srgbClr val="0070C0"/>
                </a:solidFill>
              </a:rPr>
              <a:t>посвященные адаптации детей мигрантов в сфере образования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27535"/>
              </p:ext>
            </p:extLst>
          </p:nvPr>
        </p:nvGraphicFramePr>
        <p:xfrm>
          <a:off x="179512" y="1196750"/>
          <a:ext cx="8712968" cy="45491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6064"/>
                <a:gridCol w="3816424"/>
                <a:gridCol w="4320480"/>
              </a:tblGrid>
              <a:tr h="7278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</a:p>
                    <a:p>
                      <a:pPr algn="ctr"/>
                      <a:r>
                        <a:rPr lang="ru-RU" dirty="0" smtClean="0"/>
                        <a:t>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ФИО исследователя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 </a:t>
                      </a:r>
                      <a:endParaRPr lang="ru-RU" dirty="0"/>
                    </a:p>
                  </a:txBody>
                  <a:tcPr/>
                </a:tc>
              </a:tr>
              <a:tr h="712285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З.Т. Гасанов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концепции воспитания культуры межнационального общения</a:t>
                      </a:r>
                      <a:endParaRPr lang="ru-RU" dirty="0"/>
                    </a:p>
                  </a:txBody>
                  <a:tcPr/>
                </a:tc>
              </a:tr>
              <a:tr h="421707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Г.Д. Дмитриев, О.В. </a:t>
                      </a:r>
                      <a:r>
                        <a:rPr lang="ru-RU" dirty="0" err="1" smtClean="0"/>
                        <a:t>Гукаленко</a:t>
                      </a:r>
                      <a:r>
                        <a:rPr lang="ru-RU" dirty="0" smtClean="0"/>
                        <a:t>, В.В. </a:t>
                      </a:r>
                      <a:r>
                        <a:rPr lang="ru-RU" dirty="0" err="1" smtClean="0"/>
                        <a:t>Макаев</a:t>
                      </a:r>
                      <a:r>
                        <a:rPr lang="ru-RU" dirty="0" smtClean="0"/>
                        <a:t>, Т.В. </a:t>
                      </a:r>
                      <a:r>
                        <a:rPr lang="ru-RU" dirty="0" err="1" smtClean="0"/>
                        <a:t>Менская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поликультурное образование </a:t>
                      </a:r>
                      <a:endParaRPr lang="ru-RU" dirty="0"/>
                    </a:p>
                  </a:txBody>
                  <a:tcPr/>
                </a:tc>
              </a:tr>
              <a:tr h="421707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Е.В. </a:t>
                      </a:r>
                      <a:r>
                        <a:rPr lang="ru-RU" dirty="0" err="1" smtClean="0"/>
                        <a:t>Бондаревская</a:t>
                      </a:r>
                      <a:r>
                        <a:rPr lang="ru-RU" dirty="0" smtClean="0"/>
                        <a:t>, И.В. Бабенко, Л.М. Сухорукова, Р.А. Костин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миграционная педагогика </a:t>
                      </a:r>
                      <a:endParaRPr lang="ru-RU" dirty="0"/>
                    </a:p>
                  </a:txBody>
                  <a:tcPr/>
                </a:tc>
              </a:tr>
              <a:tr h="421707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Н.М. Лебедева, Н.Н. Мельникова, Н.Б. Михайлова, А.Б. </a:t>
                      </a:r>
                      <a:r>
                        <a:rPr lang="ru-RU" dirty="0" err="1" smtClean="0"/>
                        <a:t>Мулдашева</a:t>
                      </a:r>
                      <a:r>
                        <a:rPr lang="ru-RU" dirty="0" smtClean="0"/>
                        <a:t>, Л.Г. Дикая 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А.Л. Журавлев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социально-психологический подход</a:t>
                      </a:r>
                      <a:endParaRPr lang="ru-RU" dirty="0"/>
                    </a:p>
                  </a:txBody>
                  <a:tcPr/>
                </a:tc>
              </a:tr>
              <a:tr h="421707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А.Я. Макаров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социокультурная адаптация детей мигрантов в образовательной среде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1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79546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</a:pPr>
            <a:r>
              <a:rPr lang="ru-RU" sz="2200" b="1" dirty="0">
                <a:solidFill>
                  <a:srgbClr val="0070C0"/>
                </a:solidFill>
              </a:rPr>
              <a:t>Социокультурная адаптация детей мигрантов осуществляется на трех взаимосвязанных уровнях: </a:t>
            </a:r>
            <a:br>
              <a:rPr lang="ru-RU" sz="2200" b="1" dirty="0">
                <a:solidFill>
                  <a:srgbClr val="0070C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4399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 smtClean="0"/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800" b="1" dirty="0" smtClean="0"/>
              <a:t>на индивидуальном </a:t>
            </a:r>
            <a:r>
              <a:rPr lang="ru-RU" sz="1800" dirty="0" smtClean="0"/>
              <a:t>(включает </a:t>
            </a:r>
            <a:r>
              <a:rPr lang="ru-RU" sz="1800" dirty="0"/>
              <a:t>личностную адаптацию, осуществляющуюся </a:t>
            </a:r>
            <a:r>
              <a:rPr lang="ru-RU" sz="1800" dirty="0" smtClean="0"/>
              <a:t>путем обретения </a:t>
            </a:r>
            <a:r>
              <a:rPr lang="ru-RU" sz="1800" dirty="0"/>
              <a:t>опыта эмоционально-ценностных </a:t>
            </a:r>
            <a:r>
              <a:rPr lang="ru-RU" sz="1800" dirty="0" smtClean="0"/>
              <a:t>отношений); </a:t>
            </a:r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800" b="1" dirty="0" smtClean="0"/>
              <a:t>групповом</a:t>
            </a:r>
            <a:r>
              <a:rPr lang="ru-RU" sz="1800" dirty="0" smtClean="0"/>
              <a:t> (реализуется </a:t>
            </a:r>
            <a:r>
              <a:rPr lang="ru-RU" sz="1800" dirty="0"/>
              <a:t>в ситуациях противоречивого взаимодействия </a:t>
            </a:r>
            <a:r>
              <a:rPr lang="ru-RU" sz="1800" dirty="0" smtClean="0"/>
              <a:t>ребенка-мигранта с </a:t>
            </a:r>
            <a:r>
              <a:rPr lang="ru-RU" sz="1800" dirty="0"/>
              <a:t>другими </a:t>
            </a:r>
            <a:r>
              <a:rPr lang="ru-RU" sz="1800" dirty="0" smtClean="0"/>
              <a:t>индивидами);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/>
              <a:t>3</a:t>
            </a:r>
            <a:r>
              <a:rPr lang="ru-RU" sz="1800" dirty="0" smtClean="0"/>
              <a:t>)  </a:t>
            </a:r>
            <a:r>
              <a:rPr lang="ru-RU" sz="1800" b="1" dirty="0" err="1" smtClean="0"/>
              <a:t>социетальном</a:t>
            </a:r>
            <a:r>
              <a:rPr lang="ru-RU" sz="1800" dirty="0" smtClean="0"/>
              <a:t> (при </a:t>
            </a:r>
            <a:r>
              <a:rPr lang="ru-RU" sz="1800" dirty="0"/>
              <a:t>взаимодействии </a:t>
            </a:r>
            <a:r>
              <a:rPr lang="ru-RU" sz="1800" dirty="0" smtClean="0"/>
              <a:t>с различными </a:t>
            </a:r>
            <a:r>
              <a:rPr lang="ru-RU" sz="1800" dirty="0"/>
              <a:t>социальными институтами, в ходе усвоения </a:t>
            </a:r>
            <a:r>
              <a:rPr lang="ru-RU" sz="1800" dirty="0" smtClean="0"/>
              <a:t>социальных </a:t>
            </a:r>
            <a:r>
              <a:rPr lang="ru-RU" sz="1800" dirty="0"/>
              <a:t>норм </a:t>
            </a:r>
            <a:r>
              <a:rPr lang="ru-RU" sz="1800" dirty="0" smtClean="0"/>
              <a:t>и ценностей </a:t>
            </a:r>
            <a:r>
              <a:rPr lang="ru-RU" sz="1800" dirty="0"/>
              <a:t>у ребенка формируются различные типы социальной и </a:t>
            </a:r>
            <a:r>
              <a:rPr lang="ru-RU" sz="1800" dirty="0" smtClean="0"/>
              <a:t>этнической идентичности</a:t>
            </a:r>
            <a:r>
              <a:rPr lang="ru-RU" sz="1800" dirty="0"/>
              <a:t>, которые детерминируют процесс </a:t>
            </a:r>
            <a:r>
              <a:rPr lang="ru-RU" sz="1800" dirty="0" smtClean="0"/>
              <a:t>адаптации)</a:t>
            </a:r>
          </a:p>
          <a:p>
            <a:pPr marL="0" indent="0">
              <a:buNone/>
            </a:pPr>
            <a:endParaRPr lang="ru-RU" sz="1200" dirty="0"/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! </a:t>
            </a:r>
            <a:r>
              <a:rPr lang="ru-RU" sz="1800" dirty="0" smtClean="0"/>
              <a:t>Образовательная </a:t>
            </a:r>
            <a:r>
              <a:rPr lang="ru-RU" sz="1800" dirty="0"/>
              <a:t>среда обладает высоким адаптационным потенциалом </a:t>
            </a:r>
            <a:r>
              <a:rPr lang="ru-RU" sz="1800" dirty="0" smtClean="0"/>
              <a:t>и</a:t>
            </a:r>
            <a:r>
              <a:rPr lang="en-US" sz="1800" dirty="0" smtClean="0"/>
              <a:t> </a:t>
            </a:r>
            <a:r>
              <a:rPr lang="ru-RU" sz="1800" dirty="0" smtClean="0"/>
              <a:t>является </a:t>
            </a:r>
            <a:r>
              <a:rPr lang="ru-RU" sz="1800" dirty="0"/>
              <a:t>важнейшим звеном социокультурного внедрения детей мигрантов </a:t>
            </a:r>
            <a:r>
              <a:rPr lang="ru-RU" sz="1800" dirty="0" smtClean="0"/>
              <a:t>в</a:t>
            </a:r>
            <a:r>
              <a:rPr lang="en-US" sz="1800" dirty="0" smtClean="0"/>
              <a:t> </a:t>
            </a:r>
            <a:r>
              <a:rPr lang="ru-RU" sz="1800" dirty="0" smtClean="0"/>
              <a:t>социальное </a:t>
            </a:r>
            <a:r>
              <a:rPr lang="ru-RU" sz="1800" dirty="0"/>
              <a:t>пространство. </a:t>
            </a:r>
            <a:r>
              <a:rPr lang="ru-RU" sz="1800" dirty="0" smtClean="0"/>
              <a:t>Важно</a:t>
            </a:r>
            <a:r>
              <a:rPr lang="ru-RU" sz="1800" dirty="0"/>
              <a:t>, чтобы адаптивное воздействие образования </a:t>
            </a:r>
            <a:r>
              <a:rPr lang="ru-RU" sz="1800" dirty="0" smtClean="0"/>
              <a:t>было</a:t>
            </a:r>
            <a:r>
              <a:rPr lang="en-US" sz="1800" dirty="0" smtClean="0"/>
              <a:t> </a:t>
            </a:r>
            <a:r>
              <a:rPr lang="ru-RU" sz="1800" dirty="0" smtClean="0"/>
              <a:t>поддержано </a:t>
            </a:r>
            <a:r>
              <a:rPr lang="ru-RU" sz="1800" dirty="0"/>
              <a:t>смежными социальными институтами - семьей, </a:t>
            </a:r>
            <a:r>
              <a:rPr lang="ru-RU" sz="1800" dirty="0" smtClean="0"/>
              <a:t>этническими</a:t>
            </a:r>
            <a:r>
              <a:rPr lang="en-US" sz="1800" dirty="0" smtClean="0"/>
              <a:t> </a:t>
            </a:r>
            <a:r>
              <a:rPr lang="ru-RU" sz="1800" dirty="0" smtClean="0"/>
              <a:t>общностями</a:t>
            </a:r>
            <a:r>
              <a:rPr lang="ru-RU" sz="1800" dirty="0"/>
              <a:t>, досуговыми центрами, сетевыми структурами </a:t>
            </a:r>
            <a:r>
              <a:rPr lang="ru-RU" sz="1800" dirty="0" smtClean="0"/>
              <a:t>гражданского</a:t>
            </a:r>
            <a:r>
              <a:rPr lang="en-US" sz="1800" dirty="0" smtClean="0"/>
              <a:t> </a:t>
            </a:r>
            <a:r>
              <a:rPr lang="ru-RU" sz="1800" dirty="0" smtClean="0"/>
              <a:t>общества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 algn="just">
              <a:buNone/>
            </a:pPr>
            <a:r>
              <a:rPr lang="en-US" sz="1200" dirty="0" smtClean="0"/>
              <a:t>*</a:t>
            </a:r>
            <a:r>
              <a:rPr lang="ru-RU" sz="1400" dirty="0" smtClean="0"/>
              <a:t>А.Я</a:t>
            </a:r>
            <a:r>
              <a:rPr lang="ru-RU" sz="1400" dirty="0"/>
              <a:t>. </a:t>
            </a:r>
            <a:r>
              <a:rPr lang="ru-RU" sz="1400" dirty="0" smtClean="0"/>
              <a:t>Макаров </a:t>
            </a:r>
            <a:r>
              <a:rPr lang="ru-RU" sz="1400" dirty="0" smtClean="0">
                <a:solidFill>
                  <a:schemeClr val="dk1"/>
                </a:solidFill>
              </a:rPr>
              <a:t>Социокультурная </a:t>
            </a:r>
            <a:r>
              <a:rPr lang="ru-RU" sz="1400" dirty="0">
                <a:solidFill>
                  <a:schemeClr val="dk1"/>
                </a:solidFill>
              </a:rPr>
              <a:t>адаптация детей мигрантов в образовательной </a:t>
            </a:r>
            <a:r>
              <a:rPr lang="ru-RU" sz="1400" dirty="0" smtClean="0">
                <a:solidFill>
                  <a:schemeClr val="dk1"/>
                </a:solidFill>
              </a:rPr>
              <a:t>среде: </a:t>
            </a:r>
            <a:r>
              <a:rPr lang="ru-RU" sz="1400" dirty="0" err="1" smtClean="0">
                <a:solidFill>
                  <a:schemeClr val="dk1"/>
                </a:solidFill>
              </a:rPr>
              <a:t>автореф.канд.социол.наук</a:t>
            </a:r>
            <a:r>
              <a:rPr lang="ru-RU" sz="1400" dirty="0" smtClean="0">
                <a:solidFill>
                  <a:schemeClr val="dk1"/>
                </a:solidFill>
              </a:rPr>
              <a:t>, М.,</a:t>
            </a:r>
            <a:r>
              <a:rPr lang="en-US" sz="1400" dirty="0" smtClean="0">
                <a:solidFill>
                  <a:schemeClr val="dk1"/>
                </a:solidFill>
              </a:rPr>
              <a:t>2010</a:t>
            </a:r>
            <a:r>
              <a:rPr lang="ru-RU" sz="1400" dirty="0">
                <a:solidFill>
                  <a:schemeClr val="dk1"/>
                </a:solidFill>
              </a:rPr>
              <a:t>.</a:t>
            </a:r>
          </a:p>
          <a:p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79546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</a:pPr>
            <a:r>
              <a:rPr lang="ru-RU" sz="2200" b="1" dirty="0" smtClean="0">
                <a:solidFill>
                  <a:srgbClr val="0070C0"/>
                </a:solidFill>
              </a:rPr>
              <a:t>Опыт положительных мер: </a:t>
            </a:r>
            <a:r>
              <a:rPr lang="ru-RU" sz="2200" b="1" dirty="0">
                <a:solidFill>
                  <a:srgbClr val="0070C0"/>
                </a:solidFill>
              </a:rPr>
              <a:t/>
            </a:r>
            <a:br>
              <a:rPr lang="ru-RU" sz="2200" b="1" dirty="0">
                <a:solidFill>
                  <a:srgbClr val="0070C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64399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 smtClean="0"/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600" dirty="0" smtClean="0"/>
              <a:t>Снижение </a:t>
            </a:r>
            <a:r>
              <a:rPr lang="ru-RU" sz="1600" dirty="0"/>
              <a:t>возрастной планки и начало адаптации детей мигрантов уже в </a:t>
            </a:r>
            <a:r>
              <a:rPr lang="ru-RU" sz="1600" dirty="0" smtClean="0"/>
              <a:t>первые годы </a:t>
            </a:r>
            <a:r>
              <a:rPr lang="ru-RU" sz="1600" dirty="0"/>
              <a:t>жизни на базе детских садов, социальных служб и </a:t>
            </a:r>
            <a:r>
              <a:rPr lang="ru-RU" sz="1600" dirty="0" smtClean="0"/>
              <a:t>специальных адаптационных </a:t>
            </a:r>
            <a:r>
              <a:rPr lang="ru-RU" sz="1600" dirty="0"/>
              <a:t>центров.</a:t>
            </a:r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600" dirty="0" smtClean="0"/>
              <a:t>Социально-просветительская </a:t>
            </a:r>
            <a:r>
              <a:rPr lang="ru-RU" sz="1600" dirty="0"/>
              <a:t>работа с родителями-мигрантами, для того, </a:t>
            </a:r>
            <a:r>
              <a:rPr lang="ru-RU" sz="1600" dirty="0" smtClean="0"/>
              <a:t>чтобы мотивировать </a:t>
            </a:r>
            <a:r>
              <a:rPr lang="ru-RU" sz="1600" dirty="0"/>
              <a:t>их дать детям образование, повысить их компетентность.</a:t>
            </a:r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600" dirty="0" smtClean="0"/>
              <a:t>Интеграция </a:t>
            </a:r>
            <a:r>
              <a:rPr lang="ru-RU" sz="1600" dirty="0"/>
              <a:t>элементов культуры этнических меньшинств в </a:t>
            </a:r>
            <a:r>
              <a:rPr lang="ru-RU" sz="1600" dirty="0" smtClean="0"/>
              <a:t>образовательную программу </a:t>
            </a:r>
            <a:r>
              <a:rPr lang="ru-RU" sz="1600" dirty="0"/>
              <a:t>и внешкольную деятельность.</a:t>
            </a:r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600" dirty="0" smtClean="0"/>
              <a:t>Привлечение </a:t>
            </a:r>
            <a:r>
              <a:rPr lang="ru-RU" sz="1600" dirty="0"/>
              <a:t>к партнерской работе по адаптации детей </a:t>
            </a:r>
            <a:r>
              <a:rPr lang="ru-RU" sz="1600" dirty="0" smtClean="0"/>
              <a:t>мигрантов представителей </a:t>
            </a:r>
            <a:r>
              <a:rPr lang="ru-RU" sz="1600" dirty="0"/>
              <a:t>этнических меньшинств, уже сумевших </a:t>
            </a:r>
            <a:r>
              <a:rPr lang="ru-RU" sz="1600" dirty="0" smtClean="0"/>
              <a:t>успешно интегрироваться </a:t>
            </a:r>
            <a:r>
              <a:rPr lang="ru-RU" sz="1600" dirty="0"/>
              <a:t>в принимающем сообществе.</a:t>
            </a:r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600" dirty="0" smtClean="0"/>
              <a:t>Организации </a:t>
            </a:r>
            <a:r>
              <a:rPr lang="ru-RU" sz="1600" dirty="0"/>
              <a:t>работы с талантливыми детьми из </a:t>
            </a:r>
            <a:r>
              <a:rPr lang="ru-RU" sz="1600" dirty="0" err="1"/>
              <a:t>мигрантской</a:t>
            </a:r>
            <a:r>
              <a:rPr lang="ru-RU" sz="1600" dirty="0"/>
              <a:t> среды.</a:t>
            </a:r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600" dirty="0" smtClean="0"/>
              <a:t>Привлечения </a:t>
            </a:r>
            <a:r>
              <a:rPr lang="ru-RU" sz="1600" dirty="0"/>
              <a:t>волонтеров из благотворительных ассоциаций, </a:t>
            </a:r>
            <a:r>
              <a:rPr lang="ru-RU" sz="1600" dirty="0" err="1"/>
              <a:t>мигрантских</a:t>
            </a:r>
            <a:r>
              <a:rPr lang="ru-RU" sz="1600" dirty="0"/>
              <a:t> </a:t>
            </a:r>
            <a:r>
              <a:rPr lang="ru-RU" sz="1600" dirty="0" smtClean="0"/>
              <a:t>общин, спортивных </a:t>
            </a:r>
            <a:r>
              <a:rPr lang="ru-RU" sz="1600" dirty="0"/>
              <a:t>и культурных учреждений</a:t>
            </a:r>
            <a:r>
              <a:rPr lang="ru-RU" sz="1600" dirty="0" smtClean="0"/>
              <a:t>.</a:t>
            </a:r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600" dirty="0"/>
              <a:t>Создание специализированных курсов в педагогических вузах и </a:t>
            </a:r>
            <a:r>
              <a:rPr lang="ru-RU" sz="1600" dirty="0" smtClean="0"/>
              <a:t>центрах повышения </a:t>
            </a:r>
            <a:r>
              <a:rPr lang="ru-RU" sz="1600" dirty="0"/>
              <a:t>квалификации, а также организация практик по работе с </a:t>
            </a:r>
            <a:r>
              <a:rPr lang="ru-RU" sz="1600" dirty="0" smtClean="0"/>
              <a:t>такими детьми </a:t>
            </a:r>
            <a:r>
              <a:rPr lang="ru-RU" sz="1600" dirty="0"/>
              <a:t>в ходе подготовки будущих педагогов.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Среди мер, не показавших своей эффективности, можно выделить следующие</a:t>
            </a:r>
            <a:r>
              <a:rPr lang="ru-RU" sz="1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</a:t>
            </a:r>
            <a:endParaRPr lang="ru-RU" sz="1600" dirty="0" smtClean="0"/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600" dirty="0" smtClean="0"/>
              <a:t>Адаптация </a:t>
            </a:r>
            <a:r>
              <a:rPr lang="ru-RU" sz="1600" dirty="0"/>
              <a:t>детей в поликультурных школах (аналог наших национальных школ).</a:t>
            </a:r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600" dirty="0"/>
              <a:t>В</a:t>
            </a:r>
            <a:r>
              <a:rPr lang="ru-RU" sz="1600" dirty="0" smtClean="0"/>
              <a:t>ведение </a:t>
            </a:r>
            <a:r>
              <a:rPr lang="ru-RU" sz="1600" dirty="0"/>
              <a:t>в школах/классах лимитов по </a:t>
            </a:r>
            <a:r>
              <a:rPr lang="ru-RU" sz="1600" dirty="0" smtClean="0"/>
              <a:t>этническому </a:t>
            </a:r>
            <a:r>
              <a:rPr lang="ru-RU" sz="1600" dirty="0"/>
              <a:t>признаку.</a:t>
            </a:r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r>
              <a:rPr lang="ru-RU" sz="1600" dirty="0" smtClean="0"/>
              <a:t>Стратегия </a:t>
            </a:r>
            <a:r>
              <a:rPr lang="ru-RU" sz="1600" dirty="0"/>
              <a:t>«плавильного котла» - стирание этнокультурных различий, линия </a:t>
            </a:r>
            <a:r>
              <a:rPr lang="ru-RU" sz="1600" dirty="0" smtClean="0"/>
              <a:t>на ассимиляцию</a:t>
            </a:r>
            <a:r>
              <a:rPr lang="ru-RU" sz="1600" dirty="0"/>
              <a:t>.</a:t>
            </a:r>
            <a:endParaRPr lang="ru-RU" sz="1600" dirty="0" smtClean="0"/>
          </a:p>
          <a:p>
            <a:pPr algn="just">
              <a:spcBef>
                <a:spcPts val="0"/>
              </a:spcBef>
              <a:buFont typeface="+mj-lt"/>
              <a:buAutoNum type="arabicParenR"/>
            </a:pPr>
            <a:endParaRPr lang="ru-RU" sz="1200" dirty="0"/>
          </a:p>
          <a:p>
            <a:pPr marL="0" indent="0" algn="just">
              <a:buNone/>
            </a:pPr>
            <a:r>
              <a:rPr lang="en-US" sz="1200" dirty="0" smtClean="0"/>
              <a:t>*</a:t>
            </a:r>
            <a:r>
              <a:rPr lang="ru-RU" sz="1400" dirty="0" smtClean="0"/>
              <a:t>А.Я</a:t>
            </a:r>
            <a:r>
              <a:rPr lang="ru-RU" sz="1400" dirty="0"/>
              <a:t>. </a:t>
            </a:r>
            <a:r>
              <a:rPr lang="ru-RU" sz="1400" dirty="0" smtClean="0"/>
              <a:t>Макаров </a:t>
            </a:r>
            <a:r>
              <a:rPr lang="ru-RU" sz="1400" dirty="0" smtClean="0">
                <a:solidFill>
                  <a:schemeClr val="dk1"/>
                </a:solidFill>
              </a:rPr>
              <a:t>Социокультурная </a:t>
            </a:r>
            <a:r>
              <a:rPr lang="ru-RU" sz="1400" dirty="0">
                <a:solidFill>
                  <a:schemeClr val="dk1"/>
                </a:solidFill>
              </a:rPr>
              <a:t>адаптация детей мигрантов в образовательной </a:t>
            </a:r>
            <a:r>
              <a:rPr lang="ru-RU" sz="1400" dirty="0" smtClean="0">
                <a:solidFill>
                  <a:schemeClr val="dk1"/>
                </a:solidFill>
              </a:rPr>
              <a:t>среде: </a:t>
            </a:r>
            <a:r>
              <a:rPr lang="ru-RU" sz="1400" dirty="0" err="1" smtClean="0">
                <a:solidFill>
                  <a:schemeClr val="dk1"/>
                </a:solidFill>
              </a:rPr>
              <a:t>автореф.канд.социол.наук</a:t>
            </a:r>
            <a:r>
              <a:rPr lang="ru-RU" sz="1400" dirty="0" smtClean="0">
                <a:solidFill>
                  <a:schemeClr val="dk1"/>
                </a:solidFill>
              </a:rPr>
              <a:t>, М.,</a:t>
            </a:r>
            <a:r>
              <a:rPr lang="en-US" sz="1400" dirty="0" smtClean="0">
                <a:solidFill>
                  <a:schemeClr val="dk1"/>
                </a:solidFill>
              </a:rPr>
              <a:t>2010</a:t>
            </a:r>
            <a:r>
              <a:rPr lang="ru-RU" sz="1400" dirty="0">
                <a:solidFill>
                  <a:schemeClr val="dk1"/>
                </a:solidFill>
              </a:rPr>
              <a:t>.</a:t>
            </a:r>
          </a:p>
          <a:p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1425</Words>
  <Application>Microsoft Office PowerPoint</Application>
  <PresentationFormat>Экран (4:3)</PresentationFormat>
  <Paragraphs>283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Дисциплина: Педагогика</vt:lpstr>
      <vt:lpstr>Численность беженцев на 01 января  </vt:lpstr>
      <vt:lpstr>Численность лиц, получивших временное убежище на 01 января  </vt:lpstr>
      <vt:lpstr>Изменение численности населения России по вариантам прогноза. Миграционный прирост, тысяч человек*   </vt:lpstr>
      <vt:lpstr>Численность мигрантов моложе трудоспособного возраста  (до 16 лет), ХМАО-Югра  </vt:lpstr>
      <vt:lpstr>Исследования, посвященные региональным особенностям миграционных и адаптационных процессов</vt:lpstr>
      <vt:lpstr>Исследования, посвященные адаптации детей мигрантов в сфере образования</vt:lpstr>
      <vt:lpstr>Социокультурная адаптация детей мигрантов осуществляется на трех взаимосвязанных уровнях:    </vt:lpstr>
      <vt:lpstr>Опыт положительных мер:    </vt:lpstr>
      <vt:lpstr>Мероприятия просветительского характера   </vt:lpstr>
      <vt:lpstr>Литература, источники  </vt:lpstr>
      <vt:lpstr>Успехов  в профессиональной деятельности  в процессе социокультурной адаптации и интеграции  детей мигрантов и беженцев! 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Admin</cp:lastModifiedBy>
  <cp:revision>282</cp:revision>
  <dcterms:created xsi:type="dcterms:W3CDTF">2017-06-19T16:10:24Z</dcterms:created>
  <dcterms:modified xsi:type="dcterms:W3CDTF">2022-11-24T07:07:27Z</dcterms:modified>
</cp:coreProperties>
</file>